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6" r:id="rId10"/>
  </p:sldIdLst>
  <p:sldSz cx="9144000" cy="5143500" type="screen16x9"/>
  <p:notesSz cx="6858000" cy="9144000"/>
  <p:embeddedFontLst>
    <p:embeddedFont>
      <p:font typeface="Roboto" charset="0"/>
      <p:regular r:id="rId12"/>
      <p:bold r:id="rId13"/>
      <p:italic r:id="rId14"/>
      <p:boldItalic r:id="rId15"/>
    </p:embeddedFont>
    <p:embeddedFont>
      <p:font typeface="PT Sans Narrow" charset="0"/>
      <p:regular r:id="rId16"/>
      <p:bold r:id="rId17"/>
    </p:embeddedFont>
    <p:embeddedFont>
      <p:font typeface="Open Sans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3" d="100"/>
          <a:sy n="93" d="100"/>
        </p:scale>
        <p:origin x="-726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153507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71f87dd3de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71f87dd3de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71f87dd3de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71f87dd3de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71fcad9e2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71fcad9e2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71f87dd3de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71f87dd3de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71f87dd3de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71f87dd3de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71f87dd3de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71f87dd3de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71f87dd3de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71f87dd3de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71f87dd3de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71f87dd3de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1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body" idx="1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ctrTitle"/>
          </p:nvPr>
        </p:nvSpPr>
        <p:spPr>
          <a:xfrm>
            <a:off x="1004150" y="1480203"/>
            <a:ext cx="7136700" cy="1293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 dirty="0">
                <a:solidFill>
                  <a:srgbClr val="FF9900"/>
                </a:solidFill>
              </a:rPr>
              <a:t>Orientaciones psicológicas para</a:t>
            </a:r>
            <a:endParaRPr sz="3000" dirty="0">
              <a:solidFill>
                <a:srgbClr val="FF9900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 dirty="0">
                <a:solidFill>
                  <a:srgbClr val="FF9900"/>
                </a:solidFill>
              </a:rPr>
              <a:t> </a:t>
            </a:r>
            <a:r>
              <a:rPr lang="es" sz="3000" dirty="0" smtClean="0">
                <a:solidFill>
                  <a:srgbClr val="FF9900"/>
                </a:solidFill>
              </a:rPr>
              <a:t>estudiantes </a:t>
            </a:r>
            <a:r>
              <a:rPr lang="es" sz="3000" dirty="0">
                <a:solidFill>
                  <a:srgbClr val="FF9900"/>
                </a:solidFill>
              </a:rPr>
              <a:t>de la </a:t>
            </a:r>
            <a:endParaRPr dirty="0"/>
          </a:p>
        </p:txBody>
      </p:sp>
      <p:pic>
        <p:nvPicPr>
          <p:cNvPr id="67" name="Google Shape;6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13617" y="2711525"/>
            <a:ext cx="1317763" cy="105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>
            <a:spLocks noGrp="1"/>
          </p:cNvSpPr>
          <p:nvPr>
            <p:ph type="body" idx="1"/>
          </p:nvPr>
        </p:nvSpPr>
        <p:spPr>
          <a:xfrm>
            <a:off x="311700" y="1052300"/>
            <a:ext cx="8520600" cy="39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Pensar </a:t>
            </a:r>
            <a:r>
              <a:rPr lang="es" sz="24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permanentemente </a:t>
            </a:r>
            <a:r>
              <a:rPr lang="e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 estamos</a:t>
            </a:r>
            <a:endParaRPr sz="2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haciendo lo correcto por nosotros </a:t>
            </a:r>
            <a:endParaRPr sz="2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 por los demás. </a:t>
            </a:r>
            <a:endParaRPr lang="es" sz="2400" dirty="0" smtClea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 dirty="0">
                <a:solidFill>
                  <a:srgbClr val="45818E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r>
              <a:rPr lang="es" sz="2400" b="1" dirty="0" smtClean="0">
                <a:solidFill>
                  <a:srgbClr val="45818E"/>
                </a:solidFill>
                <a:latin typeface="Arial"/>
                <a:ea typeface="Arial"/>
                <a:cs typeface="Arial"/>
                <a:sym typeface="Arial"/>
              </a:rPr>
              <a:t>star </a:t>
            </a:r>
            <a:r>
              <a:rPr lang="es" sz="2400" b="1" dirty="0">
                <a:solidFill>
                  <a:srgbClr val="45818E"/>
                </a:solidFill>
                <a:latin typeface="Arial"/>
                <a:ea typeface="Arial"/>
                <a:cs typeface="Arial"/>
                <a:sym typeface="Arial"/>
              </a:rPr>
              <a:t>en casa es lo correcto. </a:t>
            </a:r>
            <a:endParaRPr lang="es" sz="2400" b="1" dirty="0" smtClean="0">
              <a:solidFill>
                <a:srgbClr val="45818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 dirty="0" smtClean="0">
                <a:solidFill>
                  <a:srgbClr val="45818E"/>
                </a:solidFill>
                <a:latin typeface="Arial"/>
                <a:ea typeface="Arial"/>
                <a:cs typeface="Arial"/>
                <a:sym typeface="Arial"/>
              </a:rPr>
              <a:t>Hoy esta es nuestra RESPONSABILIDAD.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 dirty="0">
                <a:solidFill>
                  <a:srgbClr val="FF9900"/>
                </a:solidFill>
              </a:rPr>
              <a:t>Afrontamiento </a:t>
            </a:r>
            <a:r>
              <a:rPr lang="es" sz="3000" dirty="0" smtClean="0">
                <a:solidFill>
                  <a:srgbClr val="FF9900"/>
                </a:solidFill>
              </a:rPr>
              <a:t>Positivo</a:t>
            </a:r>
            <a:r>
              <a:rPr lang="es" sz="3000" dirty="0">
                <a:solidFill>
                  <a:srgbClr val="FF9900"/>
                </a:solidFill>
              </a:rPr>
              <a:t>:</a:t>
            </a:r>
            <a:endParaRPr sz="3000" dirty="0">
              <a:solidFill>
                <a:srgbClr val="FF9900"/>
              </a:solidFill>
            </a:endParaRPr>
          </a:p>
        </p:txBody>
      </p:sp>
      <p:pic>
        <p:nvPicPr>
          <p:cNvPr id="74" name="Google Shape;74;p14"/>
          <p:cNvPicPr preferRelativeResize="0"/>
          <p:nvPr/>
        </p:nvPicPr>
        <p:blipFill rotWithShape="1">
          <a:blip r:embed="rId3">
            <a:alphaModFix/>
          </a:blip>
          <a:srcRect l="6147" b="9453"/>
          <a:stretch/>
        </p:blipFill>
        <p:spPr>
          <a:xfrm>
            <a:off x="5803175" y="0"/>
            <a:ext cx="3340825" cy="2463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>
            <a:off x="265500" y="268850"/>
            <a:ext cx="4045200" cy="16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 dirty="0">
                <a:solidFill>
                  <a:srgbClr val="FF9900"/>
                </a:solidFill>
              </a:rPr>
              <a:t>Planear nuestra rutina </a:t>
            </a:r>
            <a:r>
              <a:rPr lang="es" sz="3600" dirty="0" smtClean="0">
                <a:solidFill>
                  <a:srgbClr val="FF9900"/>
                </a:solidFill>
              </a:rPr>
              <a:t>diaria de estudio:</a:t>
            </a:r>
            <a:endParaRPr sz="3600" dirty="0">
              <a:solidFill>
                <a:srgbClr val="FF9900"/>
              </a:solidFill>
            </a:endParaRPr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2"/>
          </p:nvPr>
        </p:nvSpPr>
        <p:spPr>
          <a:xfrm>
            <a:off x="5589775" y="4523475"/>
            <a:ext cx="3554100" cy="62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Tener horarios para nuestras actividades y respetar mis rutinas diarias. 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ubTitle" idx="1"/>
          </p:nvPr>
        </p:nvSpPr>
        <p:spPr>
          <a:xfrm>
            <a:off x="265500" y="1954200"/>
            <a:ext cx="4045200" cy="288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s-AR" sz="18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es" sz="18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 recomendamos empezar temprano a la mañana. Realizando los recreos cortos pero necesarios. </a:t>
            </a:r>
            <a:endParaRPr sz="1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s-AR" sz="18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es" sz="18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eterminar los momentos </a:t>
            </a:r>
            <a:r>
              <a:rPr lang="es"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 </a:t>
            </a:r>
            <a:r>
              <a:rPr lang="es" sz="18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comidas</a:t>
            </a:r>
            <a:r>
              <a:rPr lang="es"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s" sz="18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Deja para cuando finalizas de estudiar un momento de recreación. </a:t>
            </a:r>
            <a:endParaRPr sz="1800" dirty="0"/>
          </a:p>
        </p:txBody>
      </p:sp>
      <p:sp>
        <p:nvSpPr>
          <p:cNvPr id="82" name="Google Shape;82;p15"/>
          <p:cNvSpPr txBox="1"/>
          <p:nvPr/>
        </p:nvSpPr>
        <p:spPr>
          <a:xfrm rot="-5400000">
            <a:off x="2723838" y="2178750"/>
            <a:ext cx="37179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FF9900"/>
                </a:solidFill>
              </a:rPr>
              <a:t>No estamos de vacaciones. </a:t>
            </a:r>
            <a:r>
              <a:rPr lang="es" sz="1800" b="1">
                <a:solidFill>
                  <a:srgbClr val="FFFFFF"/>
                </a:solidFill>
              </a:rPr>
              <a:t>Estamos trabajando en casa.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3" name="Google Shape;8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7513" y="1149925"/>
            <a:ext cx="3863411" cy="2316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 txBox="1"/>
          <p:nvPr/>
        </p:nvSpPr>
        <p:spPr>
          <a:xfrm>
            <a:off x="334975" y="223925"/>
            <a:ext cx="2647800" cy="22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Controla lo que puedas controlar</a:t>
            </a:r>
            <a:endParaRPr sz="24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Y acepta lo que no está bajo tu control.</a:t>
            </a:r>
            <a:endParaRPr sz="1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9" name="Google Shape;89;p16"/>
          <p:cNvSpPr txBox="1"/>
          <p:nvPr/>
        </p:nvSpPr>
        <p:spPr>
          <a:xfrm>
            <a:off x="3248104" y="223925"/>
            <a:ext cx="2647800" cy="22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Infórmate</a:t>
            </a:r>
            <a:endParaRPr sz="20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responsablemente</a:t>
            </a:r>
            <a:endParaRPr sz="20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Elige fuentes confiables y limita</a:t>
            </a:r>
            <a:endParaRPr sz="1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el acceso a noticias a una sola vez al día.</a:t>
            </a:r>
            <a:endParaRPr sz="1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0" name="Google Shape;90;p16"/>
          <p:cNvSpPr txBox="1"/>
          <p:nvPr/>
        </p:nvSpPr>
        <p:spPr>
          <a:xfrm>
            <a:off x="6161233" y="223925"/>
            <a:ext cx="2647800" cy="22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Cuida tus relaciones</a:t>
            </a:r>
            <a:endParaRPr sz="24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Comunícate frecuentemente</a:t>
            </a:r>
            <a:endParaRPr sz="16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 tus seres </a:t>
            </a:r>
            <a:r>
              <a:rPr lang="es" sz="1600" dirty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queridos y compañeros. </a:t>
            </a:r>
            <a:r>
              <a:rPr lang="es" sz="16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Hazles saber que están </a:t>
            </a:r>
            <a:r>
              <a:rPr lang="es" sz="18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juntos.</a:t>
            </a:r>
            <a:endParaRPr sz="18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1" name="Google Shape;91;p16"/>
          <p:cNvSpPr txBox="1"/>
          <p:nvPr/>
        </p:nvSpPr>
        <p:spPr>
          <a:xfrm>
            <a:off x="334975" y="2647950"/>
            <a:ext cx="2647800" cy="22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Manifiesta tus</a:t>
            </a:r>
            <a:endParaRPr sz="24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necesidades</a:t>
            </a:r>
            <a:endParaRPr sz="24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Pide ayuda, comparte y comenta tus pensamientos y</a:t>
            </a:r>
            <a:endParaRPr sz="18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emociones con los </a:t>
            </a:r>
            <a:r>
              <a:rPr lang="es" sz="1800" dirty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demás. </a:t>
            </a:r>
            <a:endParaRPr sz="18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2" name="Google Shape;92;p16"/>
          <p:cNvSpPr txBox="1"/>
          <p:nvPr/>
        </p:nvSpPr>
        <p:spPr>
          <a:xfrm>
            <a:off x="3248101" y="2647950"/>
            <a:ext cx="2647800" cy="22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Pide apoyo emocional</a:t>
            </a:r>
            <a:endParaRPr sz="24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Puedes pedir asistencia por</a:t>
            </a:r>
            <a:endParaRPr sz="18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líneas telefónicas </a:t>
            </a:r>
            <a:r>
              <a:rPr lang="es" sz="1800" dirty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disponibles. </a:t>
            </a:r>
            <a:r>
              <a:rPr lang="es-AR" sz="1800" dirty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</a:t>
            </a:r>
            <a:r>
              <a:rPr lang="es" sz="1800" dirty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nviar correos a AEU.</a:t>
            </a:r>
            <a:endParaRPr sz="18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3" name="Google Shape;93;p16"/>
          <p:cNvSpPr txBox="1"/>
          <p:nvPr/>
        </p:nvSpPr>
        <p:spPr>
          <a:xfrm>
            <a:off x="6161227" y="2647950"/>
            <a:ext cx="2647800" cy="22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Evita el agotamiento</a:t>
            </a:r>
            <a:endParaRPr sz="24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Haz ejercicio, come bien, mantente hidratado y trata de</a:t>
            </a:r>
            <a:endParaRPr sz="1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acceder a la naturaleza y luz solar.</a:t>
            </a:r>
            <a:endParaRPr sz="1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7"/>
          <p:cNvSpPr txBox="1">
            <a:spLocks noGrp="1"/>
          </p:cNvSpPr>
          <p:nvPr>
            <p:ph type="title"/>
          </p:nvPr>
        </p:nvSpPr>
        <p:spPr>
          <a:xfrm>
            <a:off x="286350" y="225350"/>
            <a:ext cx="8571300" cy="9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rgbClr val="FF9900"/>
                </a:solidFill>
              </a:rPr>
              <a:t>Beneficio de  la </a:t>
            </a:r>
            <a:r>
              <a:rPr lang="es" dirty="0" smtClean="0">
                <a:solidFill>
                  <a:srgbClr val="FF9900"/>
                </a:solidFill>
              </a:rPr>
              <a:t>Tecnología</a:t>
            </a:r>
            <a:r>
              <a:rPr lang="es" b="0" dirty="0">
                <a:solidFill>
                  <a:srgbClr val="FF9900"/>
                </a:solidFill>
              </a:rPr>
              <a:t>:</a:t>
            </a:r>
            <a:endParaRPr dirty="0">
              <a:solidFill>
                <a:srgbClr val="FF9900"/>
              </a:solidFill>
            </a:endParaRPr>
          </a:p>
        </p:txBody>
      </p:sp>
      <p:sp>
        <p:nvSpPr>
          <p:cNvPr id="99" name="Google Shape;99;p17"/>
          <p:cNvSpPr txBox="1"/>
          <p:nvPr/>
        </p:nvSpPr>
        <p:spPr>
          <a:xfrm>
            <a:off x="73150" y="971675"/>
            <a:ext cx="6423600" cy="40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" sz="2400" dirty="0" smtClean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dirty="0" smtClean="0"/>
              <a:t>    Nos </a:t>
            </a:r>
            <a:r>
              <a:rPr lang="es" sz="2400" dirty="0"/>
              <a:t>permite continuar </a:t>
            </a:r>
            <a:r>
              <a:rPr lang="es" sz="2400" dirty="0" smtClean="0"/>
              <a:t>estudiando con clases </a:t>
            </a:r>
            <a:r>
              <a:rPr lang="es" sz="2400" dirty="0"/>
              <a:t>virtuales. </a:t>
            </a:r>
            <a:endParaRPr lang="es" sz="2400" dirty="0" smtClean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dirty="0">
                <a:solidFill>
                  <a:srgbClr val="FFFFFF"/>
                </a:solidFill>
              </a:rPr>
              <a:t> </a:t>
            </a:r>
            <a:r>
              <a:rPr lang="es" sz="2400" dirty="0" smtClean="0">
                <a:solidFill>
                  <a:srgbClr val="FFFFFF"/>
                </a:solidFill>
              </a:rPr>
              <a:t>   Podemos compartir nuestro estudio con nuestros compañeros a partir de video llamadas, zoom, whatapp, correos.</a:t>
            </a:r>
            <a:endParaRPr sz="18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0" name="Google Shape;100;p17"/>
          <p:cNvSpPr/>
          <p:nvPr/>
        </p:nvSpPr>
        <p:spPr>
          <a:xfrm>
            <a:off x="5846725" y="-494375"/>
            <a:ext cx="3811104" cy="3128598"/>
          </a:xfrm>
          <a:prstGeom prst="irregularSeal1">
            <a:avLst/>
          </a:prstGeom>
          <a:solidFill>
            <a:srgbClr val="F9CB9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7"/>
          <p:cNvSpPr txBox="1"/>
          <p:nvPr/>
        </p:nvSpPr>
        <p:spPr>
          <a:xfrm>
            <a:off x="6394050" y="397305"/>
            <a:ext cx="2463600" cy="12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dirty="0" smtClean="0"/>
              <a:t>P</a:t>
            </a:r>
            <a:r>
              <a:rPr lang="es" dirty="0" smtClean="0"/>
              <a:t>odemos sentir que no estamos estudiando solos, estamos siempre acompañados por este medio.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02" name="Google Shape;102;p17"/>
          <p:cNvPicPr preferRelativeResize="0"/>
          <p:nvPr/>
        </p:nvPicPr>
        <p:blipFill rotWithShape="1">
          <a:blip r:embed="rId3">
            <a:alphaModFix/>
          </a:blip>
          <a:srcRect b="7011"/>
          <a:stretch/>
        </p:blipFill>
        <p:spPr>
          <a:xfrm>
            <a:off x="7271250" y="3123350"/>
            <a:ext cx="1872750" cy="20201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ight Arrow 1"/>
          <p:cNvSpPr/>
          <p:nvPr/>
        </p:nvSpPr>
        <p:spPr>
          <a:xfrm>
            <a:off x="73150" y="1869896"/>
            <a:ext cx="359596" cy="1746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Right Arrow 2"/>
          <p:cNvSpPr/>
          <p:nvPr/>
        </p:nvSpPr>
        <p:spPr>
          <a:xfrm>
            <a:off x="73150" y="3120903"/>
            <a:ext cx="359596" cy="1789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9"/>
          <p:cNvSpPr txBox="1"/>
          <p:nvPr/>
        </p:nvSpPr>
        <p:spPr>
          <a:xfrm>
            <a:off x="197750" y="66050"/>
            <a:ext cx="9058800" cy="211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 b="1" dirty="0">
                <a:solidFill>
                  <a:srgbClr val="FF9900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Mantenerse activo con gimnasia:</a:t>
            </a:r>
            <a:endParaRPr sz="2400" b="1" dirty="0">
              <a:solidFill>
                <a:srgbClr val="FF99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dirty="0"/>
              <a:t>Hay muchas rutinas en internet </a:t>
            </a:r>
            <a:endParaRPr sz="1800" dirty="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dirty="0">
                <a:highlight>
                  <a:srgbClr val="F9CB9C"/>
                </a:highlight>
              </a:rPr>
              <a:t>Es recomendable que </a:t>
            </a:r>
            <a:r>
              <a:rPr lang="es" sz="1800" dirty="0" smtClean="0">
                <a:highlight>
                  <a:srgbClr val="F9CB9C"/>
                </a:highlight>
              </a:rPr>
              <a:t>hagas </a:t>
            </a:r>
            <a:r>
              <a:rPr lang="es" sz="1800" dirty="0">
                <a:highlight>
                  <a:srgbClr val="F9CB9C"/>
                </a:highlight>
              </a:rPr>
              <a:t>una clase de aquello que más nos guste diariamente. </a:t>
            </a:r>
            <a:endParaRPr sz="1800" dirty="0">
              <a:highlight>
                <a:srgbClr val="F9CB9C"/>
              </a:highlight>
            </a:endParaRPr>
          </a:p>
        </p:txBody>
      </p:sp>
      <p:sp>
        <p:nvSpPr>
          <p:cNvPr id="115" name="Google Shape;115;p19"/>
          <p:cNvSpPr txBox="1"/>
          <p:nvPr/>
        </p:nvSpPr>
        <p:spPr>
          <a:xfrm>
            <a:off x="197750" y="1960100"/>
            <a:ext cx="3732900" cy="27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Roboto"/>
                <a:ea typeface="Roboto"/>
                <a:cs typeface="Roboto"/>
                <a:sym typeface="Roboto"/>
              </a:rPr>
              <a:t>Cuando una persona realiza ejercicio, en todo el organismo se generan cambios. 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Algunas células que se encargan de la defensa del cuerpo comienzan a circular más rápido, lo que significa que pueden atacar a las bacterias y virus con más rapidez. </a:t>
            </a:r>
            <a:endParaRPr sz="1800"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6" name="Google Shape;116;p19"/>
          <p:cNvPicPr preferRelativeResize="0"/>
          <p:nvPr/>
        </p:nvPicPr>
        <p:blipFill rotWithShape="1">
          <a:blip r:embed="rId3">
            <a:alphaModFix/>
          </a:blip>
          <a:srcRect t="12139" b="9990"/>
          <a:stretch/>
        </p:blipFill>
        <p:spPr>
          <a:xfrm>
            <a:off x="4782050" y="3244125"/>
            <a:ext cx="1582300" cy="1743601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9"/>
          <p:cNvSpPr/>
          <p:nvPr/>
        </p:nvSpPr>
        <p:spPr>
          <a:xfrm rot="734416">
            <a:off x="5236842" y="1820379"/>
            <a:ext cx="3308307" cy="1722146"/>
          </a:xfrm>
          <a:prstGeom prst="wedgeEllipseCallout">
            <a:avLst>
              <a:gd name="adj1" fmla="val -18706"/>
              <a:gd name="adj2" fmla="val 59508"/>
            </a:avLst>
          </a:prstGeom>
          <a:solidFill>
            <a:schemeClr val="accent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19"/>
          <p:cNvSpPr txBox="1"/>
          <p:nvPr/>
        </p:nvSpPr>
        <p:spPr>
          <a:xfrm rot="717819">
            <a:off x="5215720" y="1850063"/>
            <a:ext cx="3387989" cy="1356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000" dirty="0" smtClean="0">
                <a:solidFill>
                  <a:srgbClr val="FFFFFF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A</a:t>
            </a:r>
            <a:r>
              <a:rPr lang="es" sz="2000" dirty="0" smtClean="0">
                <a:solidFill>
                  <a:srgbClr val="FFFFFF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yuda a descansar mejor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000" dirty="0">
                <a:solidFill>
                  <a:srgbClr val="FFFFFF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d</a:t>
            </a:r>
            <a:r>
              <a:rPr lang="es" sz="2000" dirty="0" smtClean="0">
                <a:solidFill>
                  <a:srgbClr val="FFFFFF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e noche y que nuestro estudio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000" dirty="0">
                <a:solidFill>
                  <a:srgbClr val="FFFFFF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t</a:t>
            </a:r>
            <a:r>
              <a:rPr lang="es" sz="2000" dirty="0" smtClean="0">
                <a:solidFill>
                  <a:srgbClr val="FFFFFF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enga un mayor rendimiento.</a:t>
            </a:r>
            <a:endParaRPr sz="2000" dirty="0">
              <a:solidFill>
                <a:srgbClr val="FFFFFF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0"/>
          <p:cNvSpPr txBox="1">
            <a:spLocks noGrp="1"/>
          </p:cNvSpPr>
          <p:nvPr>
            <p:ph type="title"/>
          </p:nvPr>
        </p:nvSpPr>
        <p:spPr>
          <a:xfrm>
            <a:off x="2739675" y="84975"/>
            <a:ext cx="5456400" cy="69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 dirty="0">
                <a:solidFill>
                  <a:srgbClr val="FF9900"/>
                </a:solidFill>
              </a:rPr>
              <a:t>     </a:t>
            </a:r>
            <a:r>
              <a:rPr lang="es" sz="3600" dirty="0" smtClean="0">
                <a:solidFill>
                  <a:srgbClr val="FF9900"/>
                </a:solidFill>
              </a:rPr>
              <a:t>Evita la Sobreinformación</a:t>
            </a:r>
            <a:r>
              <a:rPr lang="es" sz="3600" dirty="0">
                <a:solidFill>
                  <a:srgbClr val="FF9900"/>
                </a:solidFill>
              </a:rPr>
              <a:t>:</a:t>
            </a:r>
            <a:endParaRPr sz="3600" dirty="0">
              <a:solidFill>
                <a:srgbClr val="FF9900"/>
              </a:solidFill>
            </a:endParaRPr>
          </a:p>
        </p:txBody>
      </p:sp>
      <p:sp>
        <p:nvSpPr>
          <p:cNvPr id="124" name="Google Shape;124;p20"/>
          <p:cNvSpPr txBox="1">
            <a:spLocks noGrp="1"/>
          </p:cNvSpPr>
          <p:nvPr>
            <p:ph type="subTitle" idx="1"/>
          </p:nvPr>
        </p:nvSpPr>
        <p:spPr>
          <a:xfrm>
            <a:off x="4572000" y="888375"/>
            <a:ext cx="4411500" cy="288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●"/>
            </a:pPr>
            <a:r>
              <a:rPr lang="es" sz="2400" dirty="0" smtClea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Informarnos </a:t>
            </a:r>
            <a:r>
              <a:rPr lang="es" sz="2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en un momento concreto del </a:t>
            </a:r>
            <a:r>
              <a:rPr lang="es" sz="2400" dirty="0" smtClea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día </a:t>
            </a:r>
            <a:r>
              <a:rPr lang="es" sz="24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sobre esta pandemia que estamos viviendo. </a:t>
            </a:r>
            <a:endParaRPr sz="24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0"/>
          <p:cNvSpPr txBox="1"/>
          <p:nvPr/>
        </p:nvSpPr>
        <p:spPr>
          <a:xfrm>
            <a:off x="90300" y="3184989"/>
            <a:ext cx="8963400" cy="2189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dirty="0">
                <a:latin typeface="PT Sans Narrow"/>
                <a:ea typeface="PT Sans Narrow"/>
                <a:cs typeface="PT Sans Narrow"/>
                <a:sym typeface="PT Sans Narrow"/>
              </a:rPr>
              <a:t> </a:t>
            </a:r>
            <a:r>
              <a:rPr lang="es" sz="2400" dirty="0" smtClean="0">
                <a:latin typeface="PT Sans Narrow"/>
                <a:ea typeface="PT Sans Narrow"/>
                <a:cs typeface="PT Sans Narrow"/>
                <a:sym typeface="PT Sans Narrow"/>
              </a:rPr>
              <a:t>Cumplir con nuestros horarios de estudio establecidos ayudará a alcanzar nuestros objetivos propuestos.</a:t>
            </a:r>
            <a:endParaRPr sz="2400" dirty="0"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dirty="0" smtClean="0">
                <a:latin typeface="PT Sans Narrow"/>
                <a:ea typeface="PT Sans Narrow"/>
                <a:cs typeface="PT Sans Narrow"/>
                <a:sym typeface="PT Sans Narrow"/>
              </a:rPr>
              <a:t>Si </a:t>
            </a:r>
            <a:r>
              <a:rPr lang="es" sz="2400" dirty="0">
                <a:latin typeface="PT Sans Narrow"/>
                <a:ea typeface="PT Sans Narrow"/>
                <a:cs typeface="PT Sans Narrow"/>
                <a:sym typeface="PT Sans Narrow"/>
              </a:rPr>
              <a:t>vives solo </a:t>
            </a:r>
            <a:r>
              <a:rPr lang="es" sz="2400" dirty="0" smtClean="0">
                <a:latin typeface="PT Sans Narrow"/>
                <a:ea typeface="PT Sans Narrow"/>
                <a:cs typeface="PT Sans Narrow"/>
                <a:sym typeface="PT Sans Narrow"/>
              </a:rPr>
              <a:t>acordáte </a:t>
            </a:r>
            <a:r>
              <a:rPr lang="es" sz="2400" dirty="0">
                <a:latin typeface="PT Sans Narrow"/>
                <a:ea typeface="PT Sans Narrow"/>
                <a:cs typeface="PT Sans Narrow"/>
                <a:sym typeface="PT Sans Narrow"/>
              </a:rPr>
              <a:t>de estar comunicado  con tus vínculos </a:t>
            </a:r>
            <a:r>
              <a:rPr lang="es" sz="2400" dirty="0" smtClean="0">
                <a:latin typeface="PT Sans Narrow"/>
                <a:ea typeface="PT Sans Narrow"/>
                <a:cs typeface="PT Sans Narrow"/>
                <a:sym typeface="PT Sans Narrow"/>
              </a:rPr>
              <a:t>cercanos.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dirty="0" smtClean="0">
                <a:latin typeface="PT Sans Narrow"/>
                <a:ea typeface="PT Sans Narrow"/>
                <a:cs typeface="PT Sans Narrow"/>
                <a:sym typeface="PT Sans Narrow"/>
              </a:rPr>
              <a:t>Recordá siempre que puedes escribirnos a las profesionales de AEU.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pic>
        <p:nvPicPr>
          <p:cNvPr id="126" name="Google Shape;12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4252" y="778575"/>
            <a:ext cx="3448046" cy="230137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ight Arrow 1"/>
          <p:cNvSpPr/>
          <p:nvPr/>
        </p:nvSpPr>
        <p:spPr>
          <a:xfrm>
            <a:off x="90300" y="3508625"/>
            <a:ext cx="103825" cy="565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Right Arrow 2"/>
          <p:cNvSpPr/>
          <p:nvPr/>
        </p:nvSpPr>
        <p:spPr>
          <a:xfrm>
            <a:off x="90300" y="4474910"/>
            <a:ext cx="103825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Right Arrow 3"/>
          <p:cNvSpPr/>
          <p:nvPr/>
        </p:nvSpPr>
        <p:spPr>
          <a:xfrm>
            <a:off x="90300" y="4911047"/>
            <a:ext cx="103825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1"/>
          <p:cNvSpPr txBox="1">
            <a:spLocks noGrp="1"/>
          </p:cNvSpPr>
          <p:nvPr>
            <p:ph type="title"/>
          </p:nvPr>
        </p:nvSpPr>
        <p:spPr>
          <a:xfrm>
            <a:off x="97875" y="145400"/>
            <a:ext cx="8459120" cy="7412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Cuidarnos a nosotros mismos y a los demás</a:t>
            </a:r>
            <a:endParaRPr dirty="0"/>
          </a:p>
        </p:txBody>
      </p:sp>
      <p:sp>
        <p:nvSpPr>
          <p:cNvPr id="132" name="Google Shape;132;p21"/>
          <p:cNvSpPr txBox="1">
            <a:spLocks noGrp="1"/>
          </p:cNvSpPr>
          <p:nvPr>
            <p:ph type="body" idx="1"/>
          </p:nvPr>
        </p:nvSpPr>
        <p:spPr>
          <a:xfrm>
            <a:off x="147824" y="791110"/>
            <a:ext cx="5657075" cy="377789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es" sz="20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Revisa </a:t>
            </a:r>
            <a:r>
              <a:rPr lang="e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permanentemente como </a:t>
            </a:r>
            <a:r>
              <a:rPr lang="es" sz="20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 sientes, trata de reconocer tus emociones y expresarlas.</a:t>
            </a:r>
            <a:r>
              <a:rPr lang="es-AR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AR" sz="2000" dirty="0" smtClean="0"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0" lvl="0" indent="0" algn="just">
              <a:lnSpc>
                <a:spcPct val="100000"/>
              </a:lnSpc>
              <a:buNone/>
            </a:pPr>
            <a:endParaRPr lang="es-AR" sz="2400" dirty="0" smtClean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>
              <a:lnSpc>
                <a:spcPct val="100000"/>
              </a:lnSpc>
              <a:buNone/>
            </a:pPr>
            <a:r>
              <a:rPr lang="es-AR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AR" sz="2400" dirty="0" smtClean="0">
                <a:latin typeface="Arial"/>
                <a:ea typeface="Arial"/>
                <a:cs typeface="Arial"/>
                <a:sym typeface="Arial"/>
              </a:rPr>
              <a:t> RECUERDA</a:t>
            </a:r>
          </a:p>
          <a:p>
            <a:pPr marL="0" lvl="0" indent="0" algn="just">
              <a:lnSpc>
                <a:spcPct val="100000"/>
              </a:lnSpc>
              <a:buNone/>
            </a:pPr>
            <a:endParaRPr lang="es-AR" sz="2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>
              <a:lnSpc>
                <a:spcPct val="100000"/>
              </a:lnSpc>
              <a:buNone/>
            </a:pPr>
            <a:endParaRPr lang="es-AR" sz="2400" dirty="0" smtClean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>
              <a:lnSpc>
                <a:spcPct val="100000"/>
              </a:lnSpc>
              <a:buNone/>
            </a:pPr>
            <a:r>
              <a:rPr lang="es-AR" sz="2400" dirty="0" smtClean="0">
                <a:latin typeface="Arial"/>
                <a:ea typeface="Arial"/>
                <a:cs typeface="Arial"/>
                <a:sym typeface="Arial"/>
              </a:rPr>
              <a:t>Si </a:t>
            </a:r>
            <a:r>
              <a:rPr lang="es-AR" sz="2400" dirty="0">
                <a:latin typeface="Arial"/>
                <a:ea typeface="Arial"/>
                <a:cs typeface="Arial"/>
                <a:sym typeface="Arial"/>
              </a:rPr>
              <a:t>sientes que estás superando tus estrategias de afrontamiento, solicita ayuda a las profesionales de Asesoría Educativa </a:t>
            </a:r>
            <a:r>
              <a:rPr lang="es-AR" sz="2400" dirty="0" smtClean="0">
                <a:latin typeface="Arial"/>
                <a:ea typeface="Arial"/>
                <a:cs typeface="Arial"/>
                <a:sym typeface="Arial"/>
              </a:rPr>
              <a:t>Estudiantil.</a:t>
            </a:r>
            <a:endParaRPr lang="es-AR" sz="2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133" name="Google Shape;13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69284" y="886667"/>
            <a:ext cx="3039773" cy="29786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Down Arrow 1"/>
          <p:cNvSpPr/>
          <p:nvPr/>
        </p:nvSpPr>
        <p:spPr>
          <a:xfrm>
            <a:off x="2887038" y="2365720"/>
            <a:ext cx="226032" cy="3082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>
            <a:spLocks noGrp="1"/>
          </p:cNvSpPr>
          <p:nvPr>
            <p:ph type="ctrTitle"/>
          </p:nvPr>
        </p:nvSpPr>
        <p:spPr>
          <a:xfrm>
            <a:off x="1004150" y="1480203"/>
            <a:ext cx="7136700" cy="1293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FF9900"/>
                </a:solidFill>
              </a:rPr>
              <a:t>Asesoria Educativa Universitaria</a:t>
            </a:r>
            <a:endParaRPr sz="3000">
              <a:solidFill>
                <a:srgbClr val="FF9900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FF9900"/>
                </a:solidFill>
              </a:rPr>
              <a:t>Eje Estudiantes</a:t>
            </a:r>
            <a:endParaRPr sz="3000">
              <a:solidFill>
                <a:srgbClr val="FF9900"/>
              </a:solidFill>
            </a:endParaRPr>
          </a:p>
        </p:txBody>
      </p:sp>
      <p:pic>
        <p:nvPicPr>
          <p:cNvPr id="145" name="Google Shape;14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13617" y="2711525"/>
            <a:ext cx="1317763" cy="105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009668"/>
      </a:accent2>
      <a:accent3>
        <a:srgbClr val="4DB6AC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449</Words>
  <Application>Microsoft Office PowerPoint</Application>
  <PresentationFormat>On-screen Show (16:9)</PresentationFormat>
  <Paragraphs>66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Roboto</vt:lpstr>
      <vt:lpstr>PT Sans Narrow</vt:lpstr>
      <vt:lpstr>Open Sans</vt:lpstr>
      <vt:lpstr>Tropic</vt:lpstr>
      <vt:lpstr>Orientaciones psicológicas para  estudiantes de la </vt:lpstr>
      <vt:lpstr>Afrontamiento Positivo:</vt:lpstr>
      <vt:lpstr>Planear nuestra rutina diaria de estudio:</vt:lpstr>
      <vt:lpstr>PowerPoint Presentation</vt:lpstr>
      <vt:lpstr>Beneficio de  la Tecnología:</vt:lpstr>
      <vt:lpstr>PowerPoint Presentation</vt:lpstr>
      <vt:lpstr>     Evita la Sobreinformación:</vt:lpstr>
      <vt:lpstr>Cuidarnos a nosotros mismos y a los demás</vt:lpstr>
      <vt:lpstr>Asesoria Educativa Universitaria Eje Estudiantes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Orientaciones psicológicas para  los docentes de la</dc:title>
  <dc:creator>Tatiana</dc:creator>
  <cp:lastModifiedBy>Tatiana</cp:lastModifiedBy>
  <cp:revision>11</cp:revision>
  <dcterms:modified xsi:type="dcterms:W3CDTF">2020-03-26T11:25:12Z</dcterms:modified>
</cp:coreProperties>
</file>